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258" r:id="rId3"/>
    <p:sldId id="259" r:id="rId4"/>
    <p:sldId id="260" r:id="rId5"/>
    <p:sldId id="261" r:id="rId6"/>
    <p:sldId id="262" r:id="rId7"/>
    <p:sldId id="263" r:id="rId8"/>
    <p:sldId id="264" r:id="rId9"/>
    <p:sldId id="266" r:id="rId10"/>
    <p:sldId id="267" r:id="rId11"/>
    <p:sldId id="270" r:id="rId12"/>
    <p:sldId id="268" r:id="rId13"/>
    <p:sldId id="269" r:id="rId14"/>
  </p:sldIdLst>
  <p:sldSz cx="9144000" cy="6858000" type="screen4x3"/>
  <p:notesSz cx="7099300" cy="10234613"/>
  <p:defaultTextStyle>
    <a:defPPr>
      <a:defRPr lang="sv-SE"/>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0929"/>
  </p:normalViewPr>
  <p:slideViewPr>
    <p:cSldViewPr showGuides="1">
      <p:cViewPr varScale="1">
        <p:scale>
          <a:sx n="132" d="100"/>
          <a:sy n="132" d="100"/>
        </p:scale>
        <p:origin x="1050"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a:lvl1pPr>
          </a:lstStyle>
          <a:p>
            <a:endParaRPr lang="sv-SE"/>
          </a:p>
        </p:txBody>
      </p:sp>
      <p:sp>
        <p:nvSpPr>
          <p:cNvPr id="10243" name="Rectangle 3"/>
          <p:cNvSpPr>
            <a:spLocks noGrp="1" noChangeArrowheads="1"/>
          </p:cNvSpPr>
          <p:nvPr>
            <p:ph type="dt" sz="quarter"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vl1pPr>
          </a:lstStyle>
          <a:p>
            <a:endParaRPr lang="sv-SE"/>
          </a:p>
        </p:txBody>
      </p:sp>
      <p:sp>
        <p:nvSpPr>
          <p:cNvPr id="10244" name="Rectangle 4"/>
          <p:cNvSpPr>
            <a:spLocks noGrp="1" noChangeArrowheads="1"/>
          </p:cNvSpPr>
          <p:nvPr>
            <p:ph type="ftr" sz="quarter" idx="2"/>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a:lvl1pPr>
          </a:lstStyle>
          <a:p>
            <a:r>
              <a:rPr lang="sv-SE"/>
              <a:t>Länsstyrelsen Västra Götalands län</a:t>
            </a:r>
          </a:p>
        </p:txBody>
      </p:sp>
      <p:sp>
        <p:nvSpPr>
          <p:cNvPr id="10245" name="Rectangle 5"/>
          <p:cNvSpPr>
            <a:spLocks noGrp="1" noChangeArrowheads="1"/>
          </p:cNvSpPr>
          <p:nvPr>
            <p:ph type="sldNum" sz="quarter" idx="3"/>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vl1pPr>
          </a:lstStyle>
          <a:p>
            <a:fld id="{781E3278-7C1C-4AB7-B954-5121558D2499}" type="slidenum">
              <a:rPr lang="sv-SE"/>
              <a:pPr/>
              <a:t>‹#›</a:t>
            </a:fld>
            <a:endParaRPr lang="sv-SE"/>
          </a:p>
        </p:txBody>
      </p:sp>
    </p:spTree>
    <p:extLst>
      <p:ext uri="{BB962C8B-B14F-4D97-AF65-F5344CB8AC3E}">
        <p14:creationId xmlns:p14="http://schemas.microsoft.com/office/powerpoint/2010/main" val="6864151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a:lvl1pPr>
          </a:lstStyle>
          <a:p>
            <a:endParaRPr lang="sv-SE"/>
          </a:p>
        </p:txBody>
      </p:sp>
      <p:sp>
        <p:nvSpPr>
          <p:cNvPr id="8195" name="Rectangle 3"/>
          <p:cNvSpPr>
            <a:spLocks noGrp="1" noChangeArrowheads="1"/>
          </p:cNvSpPr>
          <p:nvPr>
            <p:ph type="dt"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vl1pPr>
          </a:lstStyle>
          <a:p>
            <a:endParaRPr lang="sv-SE"/>
          </a:p>
        </p:txBody>
      </p:sp>
      <p:sp>
        <p:nvSpPr>
          <p:cNvPr id="819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8198" name="Rectangle 6"/>
          <p:cNvSpPr>
            <a:spLocks noGrp="1" noChangeArrowheads="1"/>
          </p:cNvSpPr>
          <p:nvPr>
            <p:ph type="ftr" sz="quarter" idx="4"/>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a:lvl1pPr>
          </a:lstStyle>
          <a:p>
            <a:r>
              <a:rPr lang="sv-SE"/>
              <a:t>Länsstyrelsen Västra Götalands län</a:t>
            </a:r>
          </a:p>
        </p:txBody>
      </p:sp>
      <p:sp>
        <p:nvSpPr>
          <p:cNvPr id="8199" name="Rectangle 7"/>
          <p:cNvSpPr>
            <a:spLocks noGrp="1" noChangeArrowheads="1"/>
          </p:cNvSpPr>
          <p:nvPr>
            <p:ph type="sldNum" sz="quarter" idx="5"/>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vl1pPr>
          </a:lstStyle>
          <a:p>
            <a:fld id="{C8A9ABD4-BFF4-4B9D-BB6A-CE4045232DA3}" type="slidenum">
              <a:rPr lang="sv-SE"/>
              <a:pPr/>
              <a:t>‹#›</a:t>
            </a:fld>
            <a:endParaRPr lang="sv-SE"/>
          </a:p>
        </p:txBody>
      </p:sp>
    </p:spTree>
    <p:extLst>
      <p:ext uri="{BB962C8B-B14F-4D97-AF65-F5344CB8AC3E}">
        <p14:creationId xmlns:p14="http://schemas.microsoft.com/office/powerpoint/2010/main" val="3734613604"/>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lvl1pPr algn="ctr">
              <a:defRPr/>
            </a:lvl1pPr>
          </a:lstStyle>
          <a:p>
            <a:r>
              <a:rPr lang="sv-SE"/>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64EC6844-58EF-4B96-994F-3E6D857BE282}" type="slidenum">
              <a:rPr lang="sv-SE"/>
              <a:pPr/>
              <a:t>‹#›</a:t>
            </a:fld>
            <a:endParaRPr lang="sv-SE"/>
          </a:p>
        </p:txBody>
      </p:sp>
    </p:spTree>
    <p:extLst>
      <p:ext uri="{BB962C8B-B14F-4D97-AF65-F5344CB8AC3E}">
        <p14:creationId xmlns:p14="http://schemas.microsoft.com/office/powerpoint/2010/main" val="164415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21B2BF4D-3140-4BA7-9182-40D303944DF3}" type="slidenum">
              <a:rPr lang="sv-SE"/>
              <a:pPr/>
              <a:t>‹#›</a:t>
            </a:fld>
            <a:endParaRPr lang="sv-SE"/>
          </a:p>
        </p:txBody>
      </p:sp>
    </p:spTree>
    <p:extLst>
      <p:ext uri="{BB962C8B-B14F-4D97-AF65-F5344CB8AC3E}">
        <p14:creationId xmlns:p14="http://schemas.microsoft.com/office/powerpoint/2010/main" val="2887821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48450" y="609600"/>
            <a:ext cx="1809750" cy="49530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1219200" y="609600"/>
            <a:ext cx="5276850" cy="495300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91A3AFA4-287F-4040-B8AF-79CD46151AFF}" type="slidenum">
              <a:rPr lang="sv-SE"/>
              <a:pPr/>
              <a:t>‹#›</a:t>
            </a:fld>
            <a:endParaRPr lang="sv-SE"/>
          </a:p>
        </p:txBody>
      </p:sp>
    </p:spTree>
    <p:extLst>
      <p:ext uri="{BB962C8B-B14F-4D97-AF65-F5344CB8AC3E}">
        <p14:creationId xmlns:p14="http://schemas.microsoft.com/office/powerpoint/2010/main" val="2762540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baseline="0">
                <a:latin typeface="Calibri" pitchFamily="34" charset="0"/>
                <a:cs typeface="Calibri" pitchFamily="34" charset="0"/>
              </a:defRPr>
            </a:lvl1pPr>
          </a:lstStyle>
          <a:p>
            <a:r>
              <a:rPr lang="sv-SE"/>
              <a:t>Klicka här för att ändra format</a:t>
            </a:r>
            <a:endParaRPr lang="sv-SE" dirty="0"/>
          </a:p>
        </p:txBody>
      </p:sp>
      <p:sp>
        <p:nvSpPr>
          <p:cNvPr id="3" name="Platshållare för innehåll 2"/>
          <p:cNvSpPr>
            <a:spLocks noGrp="1"/>
          </p:cNvSpPr>
          <p:nvPr>
            <p:ph idx="1"/>
          </p:nvPr>
        </p:nvSpPr>
        <p:spPr/>
        <p:txBody>
          <a:bodyPr/>
          <a:lstStyle>
            <a:lvl1pP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lvl1pPr>
              <a:defRPr>
                <a:latin typeface="Calibri" pitchFamily="34" charset="0"/>
                <a:cs typeface="Calibri" pitchFamily="34" charset="0"/>
              </a:defRPr>
            </a:lvl1pPr>
          </a:lstStyle>
          <a:p>
            <a:endParaRPr lang="sv-SE" dirty="0"/>
          </a:p>
        </p:txBody>
      </p:sp>
      <p:sp>
        <p:nvSpPr>
          <p:cNvPr id="5" name="Platshållare för sidfot 4"/>
          <p:cNvSpPr>
            <a:spLocks noGrp="1"/>
          </p:cNvSpPr>
          <p:nvPr>
            <p:ph type="ftr" sz="quarter" idx="11"/>
          </p:nvPr>
        </p:nvSpPr>
        <p:spPr/>
        <p:txBody>
          <a:bodyPr/>
          <a:lstStyle>
            <a:lvl1pPr>
              <a:defRPr>
                <a:latin typeface="Calibri" pitchFamily="34" charset="0"/>
                <a:cs typeface="Calibri" pitchFamily="34" charset="0"/>
              </a:defRPr>
            </a:lvl1pPr>
          </a:lstStyle>
          <a:p>
            <a:endParaRPr lang="sv-SE" dirty="0"/>
          </a:p>
        </p:txBody>
      </p:sp>
      <p:sp>
        <p:nvSpPr>
          <p:cNvPr id="6" name="Platshållare för bildnummer 5"/>
          <p:cNvSpPr>
            <a:spLocks noGrp="1"/>
          </p:cNvSpPr>
          <p:nvPr>
            <p:ph type="sldNum" sz="quarter" idx="12"/>
          </p:nvPr>
        </p:nvSpPr>
        <p:spPr/>
        <p:txBody>
          <a:bodyPr/>
          <a:lstStyle>
            <a:lvl1pPr>
              <a:defRPr>
                <a:latin typeface="Calibri" pitchFamily="34" charset="0"/>
                <a:cs typeface="Calibri" pitchFamily="34" charset="0"/>
              </a:defRPr>
            </a:lvl1pPr>
          </a:lstStyle>
          <a:p>
            <a:fld id="{70EB96DA-6531-440A-BD33-247D84F1169F}" type="slidenum">
              <a:rPr lang="sv-SE" smtClean="0"/>
              <a:pPr/>
              <a:t>‹#›</a:t>
            </a:fld>
            <a:endParaRPr lang="sv-SE" dirty="0"/>
          </a:p>
        </p:txBody>
      </p:sp>
    </p:spTree>
    <p:extLst>
      <p:ext uri="{BB962C8B-B14F-4D97-AF65-F5344CB8AC3E}">
        <p14:creationId xmlns:p14="http://schemas.microsoft.com/office/powerpoint/2010/main" val="83747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187623" y="4406900"/>
            <a:ext cx="7307089" cy="1362075"/>
          </a:xfrm>
        </p:spPr>
        <p:txBody>
          <a:bodyPr anchor="t"/>
          <a:lstStyle>
            <a:lvl1pPr algn="l">
              <a:defRPr sz="4000" b="1" cap="all">
                <a:latin typeface="Calibri" pitchFamily="34" charset="0"/>
                <a:cs typeface="Calibri" pitchFamily="34" charset="0"/>
              </a:defRPr>
            </a:lvl1pPr>
          </a:lstStyle>
          <a:p>
            <a:r>
              <a:rPr lang="sv-SE"/>
              <a:t>Klicka här för att ändra format</a:t>
            </a:r>
            <a:endParaRPr lang="sv-SE" dirty="0"/>
          </a:p>
        </p:txBody>
      </p:sp>
      <p:sp>
        <p:nvSpPr>
          <p:cNvPr id="3" name="Platshållare för text 2"/>
          <p:cNvSpPr>
            <a:spLocks noGrp="1"/>
          </p:cNvSpPr>
          <p:nvPr>
            <p:ph type="body" idx="1"/>
          </p:nvPr>
        </p:nvSpPr>
        <p:spPr>
          <a:xfrm>
            <a:off x="1187623" y="2906713"/>
            <a:ext cx="7307089" cy="1500187"/>
          </a:xfrm>
        </p:spPr>
        <p:txBody>
          <a:bodyPr anchor="b"/>
          <a:lstStyle>
            <a:lvl1pPr marL="0" indent="0">
              <a:buNone/>
              <a:defRPr sz="20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Redigera format för bakgrundstext</a:t>
            </a:r>
          </a:p>
        </p:txBody>
      </p:sp>
      <p:sp>
        <p:nvSpPr>
          <p:cNvPr id="4" name="Platshållare för datum 3"/>
          <p:cNvSpPr>
            <a:spLocks noGrp="1"/>
          </p:cNvSpPr>
          <p:nvPr>
            <p:ph type="dt" sz="half" idx="10"/>
          </p:nvPr>
        </p:nvSpPr>
        <p:spPr/>
        <p:txBody>
          <a:bodyPr/>
          <a:lstStyle>
            <a:lvl1pPr>
              <a:defRPr/>
            </a:lvl1pPr>
          </a:lstStyle>
          <a:p>
            <a:endParaRPr lang="sv-SE" dirty="0"/>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43B63BF2-2C3B-44DC-9E02-A117D0D87AC8}" type="slidenum">
              <a:rPr lang="sv-SE"/>
              <a:pPr/>
              <a:t>‹#›</a:t>
            </a:fld>
            <a:endParaRPr lang="sv-SE"/>
          </a:p>
        </p:txBody>
      </p:sp>
    </p:spTree>
    <p:extLst>
      <p:ext uri="{BB962C8B-B14F-4D97-AF65-F5344CB8AC3E}">
        <p14:creationId xmlns:p14="http://schemas.microsoft.com/office/powerpoint/2010/main" val="3319130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1219200" y="1981200"/>
            <a:ext cx="3543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14900" y="1981200"/>
            <a:ext cx="3543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sidfot 5"/>
          <p:cNvSpPr>
            <a:spLocks noGrp="1"/>
          </p:cNvSpPr>
          <p:nvPr>
            <p:ph type="ftr" sz="quarter" idx="11"/>
          </p:nvPr>
        </p:nvSpPr>
        <p:spPr/>
        <p:txBody>
          <a:bodyPr/>
          <a:lstStyle>
            <a:lvl1pPr>
              <a:defRPr/>
            </a:lvl1pPr>
          </a:lstStyle>
          <a:p>
            <a:endParaRPr lang="sv-SE"/>
          </a:p>
        </p:txBody>
      </p:sp>
      <p:sp>
        <p:nvSpPr>
          <p:cNvPr id="7" name="Platshållare för bildnummer 6"/>
          <p:cNvSpPr>
            <a:spLocks noGrp="1"/>
          </p:cNvSpPr>
          <p:nvPr>
            <p:ph type="sldNum" sz="quarter" idx="12"/>
          </p:nvPr>
        </p:nvSpPr>
        <p:spPr/>
        <p:txBody>
          <a:bodyPr/>
          <a:lstStyle>
            <a:lvl1pPr>
              <a:defRPr/>
            </a:lvl1pPr>
          </a:lstStyle>
          <a:p>
            <a:fld id="{CE089F43-0E91-4954-A5DC-984400544332}" type="slidenum">
              <a:rPr lang="sv-SE"/>
              <a:pPr/>
              <a:t>‹#›</a:t>
            </a:fld>
            <a:endParaRPr lang="sv-SE"/>
          </a:p>
        </p:txBody>
      </p:sp>
    </p:spTree>
    <p:extLst>
      <p:ext uri="{BB962C8B-B14F-4D97-AF65-F5344CB8AC3E}">
        <p14:creationId xmlns:p14="http://schemas.microsoft.com/office/powerpoint/2010/main" val="1167738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vl1pPr>
          </a:lstStyle>
          <a:p>
            <a:endParaRPr lang="sv-SE"/>
          </a:p>
        </p:txBody>
      </p:sp>
      <p:sp>
        <p:nvSpPr>
          <p:cNvPr id="8" name="Platshållare för sidfot 7"/>
          <p:cNvSpPr>
            <a:spLocks noGrp="1"/>
          </p:cNvSpPr>
          <p:nvPr>
            <p:ph type="ftr" sz="quarter" idx="11"/>
          </p:nvPr>
        </p:nvSpPr>
        <p:spPr/>
        <p:txBody>
          <a:bodyPr/>
          <a:lstStyle>
            <a:lvl1pPr>
              <a:defRPr/>
            </a:lvl1pPr>
          </a:lstStyle>
          <a:p>
            <a:endParaRPr lang="sv-SE"/>
          </a:p>
        </p:txBody>
      </p:sp>
      <p:sp>
        <p:nvSpPr>
          <p:cNvPr id="9" name="Platshållare för bildnummer 8"/>
          <p:cNvSpPr>
            <a:spLocks noGrp="1"/>
          </p:cNvSpPr>
          <p:nvPr>
            <p:ph type="sldNum" sz="quarter" idx="12"/>
          </p:nvPr>
        </p:nvSpPr>
        <p:spPr/>
        <p:txBody>
          <a:bodyPr/>
          <a:lstStyle>
            <a:lvl1pPr>
              <a:defRPr/>
            </a:lvl1pPr>
          </a:lstStyle>
          <a:p>
            <a:fld id="{4A26A63A-A36B-481B-A6E5-15062B364BA5}" type="slidenum">
              <a:rPr lang="sv-SE"/>
              <a:pPr/>
              <a:t>‹#›</a:t>
            </a:fld>
            <a:endParaRPr lang="sv-SE"/>
          </a:p>
        </p:txBody>
      </p:sp>
    </p:spTree>
    <p:extLst>
      <p:ext uri="{BB962C8B-B14F-4D97-AF65-F5344CB8AC3E}">
        <p14:creationId xmlns:p14="http://schemas.microsoft.com/office/powerpoint/2010/main" val="613400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lvl1pPr>
              <a:defRPr/>
            </a:lvl1pPr>
          </a:lstStyle>
          <a:p>
            <a:endParaRPr lang="sv-SE"/>
          </a:p>
        </p:txBody>
      </p:sp>
      <p:sp>
        <p:nvSpPr>
          <p:cNvPr id="4" name="Platshållare för sidfot 3"/>
          <p:cNvSpPr>
            <a:spLocks noGrp="1"/>
          </p:cNvSpPr>
          <p:nvPr>
            <p:ph type="ftr" sz="quarter" idx="11"/>
          </p:nvPr>
        </p:nvSpPr>
        <p:spPr/>
        <p:txBody>
          <a:bodyPr/>
          <a:lstStyle>
            <a:lvl1pPr>
              <a:defRPr/>
            </a:lvl1pPr>
          </a:lstStyle>
          <a:p>
            <a:endParaRPr lang="sv-SE"/>
          </a:p>
        </p:txBody>
      </p:sp>
      <p:sp>
        <p:nvSpPr>
          <p:cNvPr id="5" name="Platshållare för bildnummer 4"/>
          <p:cNvSpPr>
            <a:spLocks noGrp="1"/>
          </p:cNvSpPr>
          <p:nvPr>
            <p:ph type="sldNum" sz="quarter" idx="12"/>
          </p:nvPr>
        </p:nvSpPr>
        <p:spPr/>
        <p:txBody>
          <a:bodyPr/>
          <a:lstStyle>
            <a:lvl1pPr>
              <a:defRPr/>
            </a:lvl1pPr>
          </a:lstStyle>
          <a:p>
            <a:fld id="{2E3382A9-9D0B-4C6A-A7F9-2CC7EDA26D5B}" type="slidenum">
              <a:rPr lang="sv-SE"/>
              <a:pPr/>
              <a:t>‹#›</a:t>
            </a:fld>
            <a:endParaRPr lang="sv-SE"/>
          </a:p>
        </p:txBody>
      </p:sp>
    </p:spTree>
    <p:extLst>
      <p:ext uri="{BB962C8B-B14F-4D97-AF65-F5344CB8AC3E}">
        <p14:creationId xmlns:p14="http://schemas.microsoft.com/office/powerpoint/2010/main" val="107804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endParaRPr lang="sv-SE"/>
          </a:p>
        </p:txBody>
      </p:sp>
      <p:sp>
        <p:nvSpPr>
          <p:cNvPr id="3" name="Platshållare för sidfot 2"/>
          <p:cNvSpPr>
            <a:spLocks noGrp="1"/>
          </p:cNvSpPr>
          <p:nvPr>
            <p:ph type="ftr" sz="quarter" idx="11"/>
          </p:nvPr>
        </p:nvSpPr>
        <p:spPr/>
        <p:txBody>
          <a:bodyPr/>
          <a:lstStyle>
            <a:lvl1pPr>
              <a:defRPr/>
            </a:lvl1pPr>
          </a:lstStyle>
          <a:p>
            <a:endParaRPr lang="sv-SE"/>
          </a:p>
        </p:txBody>
      </p:sp>
      <p:sp>
        <p:nvSpPr>
          <p:cNvPr id="4" name="Platshållare för bildnummer 3"/>
          <p:cNvSpPr>
            <a:spLocks noGrp="1"/>
          </p:cNvSpPr>
          <p:nvPr>
            <p:ph type="sldNum" sz="quarter" idx="12"/>
          </p:nvPr>
        </p:nvSpPr>
        <p:spPr/>
        <p:txBody>
          <a:bodyPr/>
          <a:lstStyle>
            <a:lvl1pPr>
              <a:defRPr/>
            </a:lvl1pPr>
          </a:lstStyle>
          <a:p>
            <a:fld id="{7944F12D-065C-4E95-89C2-13E712BE0DA3}" type="slidenum">
              <a:rPr lang="sv-SE"/>
              <a:pPr/>
              <a:t>‹#›</a:t>
            </a:fld>
            <a:endParaRPr lang="sv-SE"/>
          </a:p>
        </p:txBody>
      </p:sp>
    </p:spTree>
    <p:extLst>
      <p:ext uri="{BB962C8B-B14F-4D97-AF65-F5344CB8AC3E}">
        <p14:creationId xmlns:p14="http://schemas.microsoft.com/office/powerpoint/2010/main" val="1647547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sidfot 5"/>
          <p:cNvSpPr>
            <a:spLocks noGrp="1"/>
          </p:cNvSpPr>
          <p:nvPr>
            <p:ph type="ftr" sz="quarter" idx="11"/>
          </p:nvPr>
        </p:nvSpPr>
        <p:spPr/>
        <p:txBody>
          <a:bodyPr/>
          <a:lstStyle>
            <a:lvl1pPr>
              <a:defRPr/>
            </a:lvl1pPr>
          </a:lstStyle>
          <a:p>
            <a:endParaRPr lang="sv-SE"/>
          </a:p>
        </p:txBody>
      </p:sp>
      <p:sp>
        <p:nvSpPr>
          <p:cNvPr id="7" name="Platshållare för bildnummer 6"/>
          <p:cNvSpPr>
            <a:spLocks noGrp="1"/>
          </p:cNvSpPr>
          <p:nvPr>
            <p:ph type="sldNum" sz="quarter" idx="12"/>
          </p:nvPr>
        </p:nvSpPr>
        <p:spPr/>
        <p:txBody>
          <a:bodyPr/>
          <a:lstStyle>
            <a:lvl1pPr>
              <a:defRPr/>
            </a:lvl1pPr>
          </a:lstStyle>
          <a:p>
            <a:fld id="{10658F95-DBE0-401A-AA00-F4DF6230C30F}" type="slidenum">
              <a:rPr lang="sv-SE"/>
              <a:pPr/>
              <a:t>‹#›</a:t>
            </a:fld>
            <a:endParaRPr lang="sv-SE"/>
          </a:p>
        </p:txBody>
      </p:sp>
    </p:spTree>
    <p:extLst>
      <p:ext uri="{BB962C8B-B14F-4D97-AF65-F5344CB8AC3E}">
        <p14:creationId xmlns:p14="http://schemas.microsoft.com/office/powerpoint/2010/main" val="3046389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4"/>
          <p:cNvSpPr>
            <a:spLocks noGrp="1"/>
          </p:cNvSpPr>
          <p:nvPr>
            <p:ph type="dt" sz="half" idx="10"/>
          </p:nvPr>
        </p:nvSpPr>
        <p:spPr/>
        <p:txBody>
          <a:bodyPr/>
          <a:lstStyle>
            <a:lvl1pPr>
              <a:defRPr/>
            </a:lvl1pPr>
          </a:lstStyle>
          <a:p>
            <a:endParaRPr lang="sv-SE"/>
          </a:p>
        </p:txBody>
      </p:sp>
      <p:sp>
        <p:nvSpPr>
          <p:cNvPr id="6" name="Platshållare för sidfot 5"/>
          <p:cNvSpPr>
            <a:spLocks noGrp="1"/>
          </p:cNvSpPr>
          <p:nvPr>
            <p:ph type="ftr" sz="quarter" idx="11"/>
          </p:nvPr>
        </p:nvSpPr>
        <p:spPr/>
        <p:txBody>
          <a:bodyPr/>
          <a:lstStyle>
            <a:lvl1pPr>
              <a:defRPr/>
            </a:lvl1pPr>
          </a:lstStyle>
          <a:p>
            <a:endParaRPr lang="sv-SE"/>
          </a:p>
        </p:txBody>
      </p:sp>
      <p:sp>
        <p:nvSpPr>
          <p:cNvPr id="7" name="Platshållare för bildnummer 6"/>
          <p:cNvSpPr>
            <a:spLocks noGrp="1"/>
          </p:cNvSpPr>
          <p:nvPr>
            <p:ph type="sldNum" sz="quarter" idx="12"/>
          </p:nvPr>
        </p:nvSpPr>
        <p:spPr/>
        <p:txBody>
          <a:bodyPr/>
          <a:lstStyle>
            <a:lvl1pPr>
              <a:defRPr/>
            </a:lvl1pPr>
          </a:lstStyle>
          <a:p>
            <a:fld id="{33C4BD66-556A-4883-A664-AE4A77B75FFB}" type="slidenum">
              <a:rPr lang="sv-SE"/>
              <a:pPr/>
              <a:t>‹#›</a:t>
            </a:fld>
            <a:endParaRPr lang="sv-SE"/>
          </a:p>
        </p:txBody>
      </p:sp>
    </p:spTree>
    <p:extLst>
      <p:ext uri="{BB962C8B-B14F-4D97-AF65-F5344CB8AC3E}">
        <p14:creationId xmlns:p14="http://schemas.microsoft.com/office/powerpoint/2010/main" val="2059081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19200" y="609600"/>
            <a:ext cx="7239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dirty="0"/>
              <a:t>Klicka här för att ändra format på bakgrundsrubriken</a:t>
            </a:r>
          </a:p>
        </p:txBody>
      </p:sp>
      <p:sp>
        <p:nvSpPr>
          <p:cNvPr id="1027" name="Rectangle 3"/>
          <p:cNvSpPr>
            <a:spLocks noGrp="1" noChangeArrowheads="1"/>
          </p:cNvSpPr>
          <p:nvPr>
            <p:ph type="body" idx="1"/>
          </p:nvPr>
        </p:nvSpPr>
        <p:spPr bwMode="auto">
          <a:xfrm>
            <a:off x="1219200" y="1981200"/>
            <a:ext cx="72390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28" name="Rectangle 4"/>
          <p:cNvSpPr>
            <a:spLocks noGrp="1" noChangeArrowheads="1"/>
          </p:cNvSpPr>
          <p:nvPr>
            <p:ph type="dt" sz="half" idx="2"/>
          </p:nvPr>
        </p:nvSpPr>
        <p:spPr bwMode="auto">
          <a:xfrm>
            <a:off x="1219200" y="6477000"/>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0" rIns="0" bIns="0" numCol="1" anchor="t" anchorCtr="0" compatLnSpc="1">
            <a:prstTxWarp prst="textNoShape">
              <a:avLst/>
            </a:prstTxWarp>
          </a:bodyPr>
          <a:lstStyle>
            <a:lvl1pPr>
              <a:defRPr sz="1000">
                <a:latin typeface="Calibri" pitchFamily="34" charset="0"/>
                <a:cs typeface="Calibri" pitchFamily="34" charset="0"/>
              </a:defRPr>
            </a:lvl1pPr>
          </a:lstStyle>
          <a:p>
            <a:endParaRPr lang="sv-SE" dirty="0"/>
          </a:p>
        </p:txBody>
      </p:sp>
      <p:sp>
        <p:nvSpPr>
          <p:cNvPr id="1029" name="Rectangle 5"/>
          <p:cNvSpPr>
            <a:spLocks noGrp="1" noChangeArrowheads="1"/>
          </p:cNvSpPr>
          <p:nvPr>
            <p:ph type="ftr" sz="quarter" idx="3"/>
          </p:nvPr>
        </p:nvSpPr>
        <p:spPr bwMode="auto">
          <a:xfrm>
            <a:off x="3124200" y="6477000"/>
            <a:ext cx="2895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defRPr sz="1000">
                <a:latin typeface="Calibri" pitchFamily="34" charset="0"/>
                <a:cs typeface="Calibri" pitchFamily="34" charset="0"/>
              </a:defRPr>
            </a:lvl1pPr>
          </a:lstStyle>
          <a:p>
            <a:endParaRPr lang="sv-SE" dirty="0"/>
          </a:p>
        </p:txBody>
      </p:sp>
      <p:sp>
        <p:nvSpPr>
          <p:cNvPr id="1030" name="Rectangle 6"/>
          <p:cNvSpPr>
            <a:spLocks noGrp="1" noChangeArrowheads="1"/>
          </p:cNvSpPr>
          <p:nvPr>
            <p:ph type="sldNum" sz="quarter" idx="4"/>
          </p:nvPr>
        </p:nvSpPr>
        <p:spPr bwMode="auto">
          <a:xfrm>
            <a:off x="6553200" y="6477000"/>
            <a:ext cx="1905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000">
                <a:latin typeface="Calibri" pitchFamily="34" charset="0"/>
                <a:cs typeface="Calibri" pitchFamily="34" charset="0"/>
              </a:defRPr>
            </a:lvl1pPr>
          </a:lstStyle>
          <a:p>
            <a:fld id="{37E1386E-2260-494E-A846-9675C37C5315}" type="slidenum">
              <a:rPr lang="sv-SE" smtClean="0"/>
              <a:pPr/>
              <a:t>‹#›</a:t>
            </a:fld>
            <a:endParaRPr lang="sv-SE" dirty="0"/>
          </a:p>
        </p:txBody>
      </p:sp>
      <p:pic>
        <p:nvPicPr>
          <p:cNvPr id="1032" name="Picture 8" descr="lst_farg_liten"/>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79388" y="5743575"/>
            <a:ext cx="939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0" name="Line 16"/>
          <p:cNvSpPr>
            <a:spLocks noChangeShapeType="1"/>
          </p:cNvSpPr>
          <p:nvPr/>
        </p:nvSpPr>
        <p:spPr bwMode="auto">
          <a:xfrm>
            <a:off x="1219200" y="5715000"/>
            <a:ext cx="7239000" cy="0"/>
          </a:xfrm>
          <a:prstGeom prst="line">
            <a:avLst/>
          </a:prstGeom>
          <a:noFill/>
          <a:ln w="31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b="1">
          <a:solidFill>
            <a:srgbClr val="095BA6"/>
          </a:solidFill>
          <a:latin typeface="Calibri" pitchFamily="34" charset="0"/>
          <a:ea typeface="+mj-ea"/>
          <a:cs typeface="Calibri" pitchFamily="34" charset="0"/>
        </a:defRPr>
      </a:lvl1pPr>
      <a:lvl2pPr algn="l" rtl="0" eaLnBrk="1" fontAlgn="base" hangingPunct="1">
        <a:spcBef>
          <a:spcPct val="0"/>
        </a:spcBef>
        <a:spcAft>
          <a:spcPct val="0"/>
        </a:spcAft>
        <a:defRPr sz="3200" b="1">
          <a:solidFill>
            <a:srgbClr val="095BA6"/>
          </a:solidFill>
          <a:latin typeface="Arial" charset="0"/>
        </a:defRPr>
      </a:lvl2pPr>
      <a:lvl3pPr algn="l" rtl="0" eaLnBrk="1" fontAlgn="base" hangingPunct="1">
        <a:spcBef>
          <a:spcPct val="0"/>
        </a:spcBef>
        <a:spcAft>
          <a:spcPct val="0"/>
        </a:spcAft>
        <a:defRPr sz="3200" b="1">
          <a:solidFill>
            <a:srgbClr val="095BA6"/>
          </a:solidFill>
          <a:latin typeface="Arial" charset="0"/>
        </a:defRPr>
      </a:lvl3pPr>
      <a:lvl4pPr algn="l" rtl="0" eaLnBrk="1" fontAlgn="base" hangingPunct="1">
        <a:spcBef>
          <a:spcPct val="0"/>
        </a:spcBef>
        <a:spcAft>
          <a:spcPct val="0"/>
        </a:spcAft>
        <a:defRPr sz="3200" b="1">
          <a:solidFill>
            <a:srgbClr val="095BA6"/>
          </a:solidFill>
          <a:latin typeface="Arial" charset="0"/>
        </a:defRPr>
      </a:lvl4pPr>
      <a:lvl5pPr algn="l" rtl="0" eaLnBrk="1" fontAlgn="base" hangingPunct="1">
        <a:spcBef>
          <a:spcPct val="0"/>
        </a:spcBef>
        <a:spcAft>
          <a:spcPct val="0"/>
        </a:spcAft>
        <a:defRPr sz="3200" b="1">
          <a:solidFill>
            <a:srgbClr val="095BA6"/>
          </a:solidFill>
          <a:latin typeface="Arial" charset="0"/>
        </a:defRPr>
      </a:lvl5pPr>
      <a:lvl6pPr marL="457200" algn="l" rtl="0" eaLnBrk="1" fontAlgn="base" hangingPunct="1">
        <a:spcBef>
          <a:spcPct val="0"/>
        </a:spcBef>
        <a:spcAft>
          <a:spcPct val="0"/>
        </a:spcAft>
        <a:defRPr sz="3200" b="1">
          <a:solidFill>
            <a:srgbClr val="095BA6"/>
          </a:solidFill>
          <a:latin typeface="Arial" charset="0"/>
        </a:defRPr>
      </a:lvl6pPr>
      <a:lvl7pPr marL="914400" algn="l" rtl="0" eaLnBrk="1" fontAlgn="base" hangingPunct="1">
        <a:spcBef>
          <a:spcPct val="0"/>
        </a:spcBef>
        <a:spcAft>
          <a:spcPct val="0"/>
        </a:spcAft>
        <a:defRPr sz="3200" b="1">
          <a:solidFill>
            <a:srgbClr val="095BA6"/>
          </a:solidFill>
          <a:latin typeface="Arial" charset="0"/>
        </a:defRPr>
      </a:lvl7pPr>
      <a:lvl8pPr marL="1371600" algn="l" rtl="0" eaLnBrk="1" fontAlgn="base" hangingPunct="1">
        <a:spcBef>
          <a:spcPct val="0"/>
        </a:spcBef>
        <a:spcAft>
          <a:spcPct val="0"/>
        </a:spcAft>
        <a:defRPr sz="3200" b="1">
          <a:solidFill>
            <a:srgbClr val="095BA6"/>
          </a:solidFill>
          <a:latin typeface="Arial" charset="0"/>
        </a:defRPr>
      </a:lvl8pPr>
      <a:lvl9pPr marL="1828800" algn="l" rtl="0" eaLnBrk="1" fontAlgn="base" hangingPunct="1">
        <a:spcBef>
          <a:spcPct val="0"/>
        </a:spcBef>
        <a:spcAft>
          <a:spcPct val="0"/>
        </a:spcAft>
        <a:defRPr sz="3200" b="1">
          <a:solidFill>
            <a:srgbClr val="095BA6"/>
          </a:solidFill>
          <a:latin typeface="Arial" charset="0"/>
        </a:defRPr>
      </a:lvl9pPr>
    </p:titleStyle>
    <p:bodyStyle>
      <a:lvl1pPr marL="190500" indent="-190500" algn="l" rtl="0" eaLnBrk="1" fontAlgn="base" hangingPunct="1">
        <a:spcBef>
          <a:spcPct val="20000"/>
        </a:spcBef>
        <a:spcAft>
          <a:spcPct val="0"/>
        </a:spcAft>
        <a:buChar char="•"/>
        <a:defRPr sz="2000">
          <a:solidFill>
            <a:schemeClr val="tx1"/>
          </a:solidFill>
          <a:latin typeface="Calibri" pitchFamily="34" charset="0"/>
          <a:ea typeface="+mn-ea"/>
          <a:cs typeface="Calibri" pitchFamily="34" charset="0"/>
        </a:defRPr>
      </a:lvl1pPr>
      <a:lvl2pPr marL="76200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18110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dirty="0"/>
              <a:t>Frågor om bedömning av ålder – ensamkommande barn</a:t>
            </a:r>
          </a:p>
        </p:txBody>
      </p:sp>
      <p:sp>
        <p:nvSpPr>
          <p:cNvPr id="3" name="Underrubrik 2"/>
          <p:cNvSpPr>
            <a:spLocks noGrp="1"/>
          </p:cNvSpPr>
          <p:nvPr>
            <p:ph type="subTitle" idx="1"/>
          </p:nvPr>
        </p:nvSpPr>
        <p:spPr/>
        <p:txBody>
          <a:bodyPr/>
          <a:lstStyle/>
          <a:p>
            <a:endParaRPr lang="sv-SE" dirty="0"/>
          </a:p>
          <a:p>
            <a:r>
              <a:rPr lang="sv-SE" dirty="0"/>
              <a:t>Länsstyrelsens överförmyndarkonferens 2017</a:t>
            </a:r>
          </a:p>
        </p:txBody>
      </p:sp>
    </p:spTree>
    <p:extLst>
      <p:ext uri="{BB962C8B-B14F-4D97-AF65-F5344CB8AC3E}">
        <p14:creationId xmlns:p14="http://schemas.microsoft.com/office/powerpoint/2010/main" val="3388395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säger praxis?</a:t>
            </a:r>
          </a:p>
        </p:txBody>
      </p:sp>
      <p:sp>
        <p:nvSpPr>
          <p:cNvPr id="3" name="Platshållare för innehåll 2"/>
          <p:cNvSpPr>
            <a:spLocks noGrp="1"/>
          </p:cNvSpPr>
          <p:nvPr>
            <p:ph idx="1"/>
          </p:nvPr>
        </p:nvSpPr>
        <p:spPr>
          <a:xfrm>
            <a:off x="1219200" y="1628800"/>
            <a:ext cx="7239000" cy="3933800"/>
          </a:xfrm>
        </p:spPr>
        <p:txBody>
          <a:bodyPr>
            <a:normAutofit/>
          </a:bodyPr>
          <a:lstStyle/>
          <a:p>
            <a:r>
              <a:rPr lang="sv-SE" dirty="0"/>
              <a:t>Åldersfrågan bör bestämmas av Migrationsverket. Eftersom någon ny ålder inte fastställs av Migrationsverket (och asylärendet inte heller slutligt avgjorts), utgår </a:t>
            </a:r>
            <a:r>
              <a:rPr lang="sv-SE" dirty="0" err="1"/>
              <a:t>KamR</a:t>
            </a:r>
            <a:r>
              <a:rPr lang="sv-SE" dirty="0"/>
              <a:t> från den ålder som uppgetts i asylansökan (Kammarrättens i Jönköping dom den 10 februari 2016, mål nr 3411-15) </a:t>
            </a:r>
          </a:p>
          <a:p>
            <a:r>
              <a:rPr lang="sv-SE" dirty="0"/>
              <a:t>Under pågående asylprocess är överförmyndaren bunden av Migrationsverkets inledande bedömning i fråga om ålder. Till dess frågan om åldern slutligt prövats av Migrationsverket är utgångpunkten att XX:s ålder är under 18 år (Luleå tingsrätt den 8 mars 2016, mål nr Ä 3078-15). Enligt tingsrättens bedömning kan överförmyndaren inte fatta ett eget beslut om ”åldersuppskrivning”.</a:t>
            </a:r>
          </a:p>
        </p:txBody>
      </p:sp>
    </p:spTree>
    <p:extLst>
      <p:ext uri="{BB962C8B-B14F-4D97-AF65-F5344CB8AC3E}">
        <p14:creationId xmlns:p14="http://schemas.microsoft.com/office/powerpoint/2010/main" val="3675547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säger praxis?</a:t>
            </a:r>
          </a:p>
        </p:txBody>
      </p:sp>
      <p:sp>
        <p:nvSpPr>
          <p:cNvPr id="3" name="Platshållare för innehåll 2"/>
          <p:cNvSpPr>
            <a:spLocks noGrp="1"/>
          </p:cNvSpPr>
          <p:nvPr>
            <p:ph idx="1"/>
          </p:nvPr>
        </p:nvSpPr>
        <p:spPr>
          <a:xfrm>
            <a:off x="1219200" y="1752600"/>
            <a:ext cx="7239000" cy="3810000"/>
          </a:xfrm>
        </p:spPr>
        <p:txBody>
          <a:bodyPr/>
          <a:lstStyle/>
          <a:p>
            <a:r>
              <a:rPr lang="sv-SE" sz="1900" dirty="0"/>
              <a:t>Asylsökandens ålder bör kunna prövas i ett ersättningsärende enligt asylersättningsförordningen och Migrationsverkets nya åldersbedömning bör inte beaktas i ersättningsärendet (Förvaltningsrättens i Karlstad dom den 1 mars 2016, mål nr 2280-15)</a:t>
            </a:r>
          </a:p>
          <a:p>
            <a:r>
              <a:rPr lang="sv-SE" sz="1900" dirty="0"/>
              <a:t>Efter att Migrationsverket ändrat sin åldersbedömning och meddelat detta kommunen, borde det ha stått klart för kommunen att XX inte längre var att anse som ett ensamkommande barn, varför kommunen inte hade rätt till ersättning enligt asylersättningsförordningen. Trots att Migrationsverkets bedömning av ålder kunde ifrågasättas ansåg rätten att frågan inte kunde vara föremål för prövningen i ett ersättningsärende (Kammarrättens i Göteborg dom 13 december 2011, mål nr 3014-11)</a:t>
            </a:r>
          </a:p>
        </p:txBody>
      </p:sp>
    </p:spTree>
    <p:extLst>
      <p:ext uri="{BB962C8B-B14F-4D97-AF65-F5344CB8AC3E}">
        <p14:creationId xmlns:p14="http://schemas.microsoft.com/office/powerpoint/2010/main" val="1515875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säger praxis?</a:t>
            </a:r>
          </a:p>
        </p:txBody>
      </p:sp>
      <p:sp>
        <p:nvSpPr>
          <p:cNvPr id="3" name="Platshållare för innehåll 2"/>
          <p:cNvSpPr>
            <a:spLocks noGrp="1"/>
          </p:cNvSpPr>
          <p:nvPr>
            <p:ph idx="1"/>
          </p:nvPr>
        </p:nvSpPr>
        <p:spPr>
          <a:xfrm>
            <a:off x="1219200" y="1752600"/>
            <a:ext cx="7239000" cy="3810000"/>
          </a:xfrm>
        </p:spPr>
        <p:txBody>
          <a:bodyPr>
            <a:normAutofit fontScale="92500" lnSpcReduction="20000"/>
          </a:bodyPr>
          <a:lstStyle/>
          <a:p>
            <a:r>
              <a:rPr lang="sv-SE" dirty="0"/>
              <a:t>Migrationsverkets åldersbedömning under asylprocessen är beslut under handläggning som inte är överklagbara (JO 2013/14 s. 361)</a:t>
            </a:r>
          </a:p>
          <a:p>
            <a:r>
              <a:rPr lang="sv-SE" dirty="0"/>
              <a:t>Fram till dess att ett slutligt och överklagbart beslut fattas i asylärendet bör den ålder som sökanden uppgett vid ansökningstillfället godtas, om det inte är alldeles uppenbart att uppgiften är felaktig (JO 2015/16 s. 361 och JO:s beslut den 16 maj 2016, dnr 539-2015) </a:t>
            </a:r>
          </a:p>
          <a:p>
            <a:r>
              <a:rPr lang="sv-SE" dirty="0"/>
              <a:t>En åldersbestämning har inga rättsverkningar innan ett beslut har fattats i asylärendet (Förvaltningsrätten i Göteborg i mål nr 3482-15 och 11194-15). Detta innebär att en åldersuppskrivning som Migrationsverket gör under handläggning av ett asylärende inte har någon rättskraft för exempelvis socialtjänsten, skolväsendet eller hälso- och sjukvården. </a:t>
            </a:r>
          </a:p>
          <a:p>
            <a:endParaRPr lang="sv-SE" dirty="0"/>
          </a:p>
        </p:txBody>
      </p:sp>
    </p:spTree>
    <p:extLst>
      <p:ext uri="{BB962C8B-B14F-4D97-AF65-F5344CB8AC3E}">
        <p14:creationId xmlns:p14="http://schemas.microsoft.com/office/powerpoint/2010/main" val="2812817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säger praxis?</a:t>
            </a:r>
          </a:p>
        </p:txBody>
      </p:sp>
      <p:sp>
        <p:nvSpPr>
          <p:cNvPr id="3" name="Platshållare för innehåll 2"/>
          <p:cNvSpPr>
            <a:spLocks noGrp="1"/>
          </p:cNvSpPr>
          <p:nvPr>
            <p:ph idx="1"/>
          </p:nvPr>
        </p:nvSpPr>
        <p:spPr>
          <a:xfrm>
            <a:off x="1219200" y="1628800"/>
            <a:ext cx="7239000" cy="3933800"/>
          </a:xfrm>
        </p:spPr>
        <p:txBody>
          <a:bodyPr>
            <a:normAutofit fontScale="92500" lnSpcReduction="20000"/>
          </a:bodyPr>
          <a:lstStyle/>
          <a:p>
            <a:r>
              <a:rPr lang="sv-SE" dirty="0"/>
              <a:t>Slutsats: en kommun ska inte per automatik agera utifrån en åldersuppskrivning som Migrationsverket gör under en asylprocess. </a:t>
            </a:r>
          </a:p>
          <a:p>
            <a:endParaRPr lang="sv-SE" dirty="0"/>
          </a:p>
          <a:p>
            <a:r>
              <a:rPr lang="sv-SE" dirty="0"/>
              <a:t>Om överförmyndaren utifrån egen utredning gör samma bedömning som Migrationsverket och anser att huvudmannen inte är under 18 år kan överförmyndaren fatta beslut om upphävande av godmanskapet.</a:t>
            </a:r>
          </a:p>
          <a:p>
            <a:endParaRPr lang="sv-SE" dirty="0"/>
          </a:p>
          <a:p>
            <a:r>
              <a:rPr lang="sv-SE" dirty="0"/>
              <a:t>Men vad ska överförmyndaren göra om man utifrån egen utredning anser att det är alldeles uppenbart att uppgiften om åldern är felaktig varför Migrationsverkets inledande bedömning av åldern bör ändras? Är det är möjligt att begära omprövning av Migrationsverkets åldersbedömning?</a:t>
            </a:r>
          </a:p>
        </p:txBody>
      </p:sp>
    </p:spTree>
    <p:extLst>
      <p:ext uri="{BB962C8B-B14F-4D97-AF65-F5344CB8AC3E}">
        <p14:creationId xmlns:p14="http://schemas.microsoft.com/office/powerpoint/2010/main" val="4001435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Problemställningar</a:t>
            </a:r>
          </a:p>
        </p:txBody>
      </p:sp>
      <p:sp>
        <p:nvSpPr>
          <p:cNvPr id="3" name="Platshållare för innehåll 2"/>
          <p:cNvSpPr>
            <a:spLocks noGrp="1"/>
          </p:cNvSpPr>
          <p:nvPr>
            <p:ph idx="1"/>
          </p:nvPr>
        </p:nvSpPr>
        <p:spPr/>
        <p:txBody>
          <a:bodyPr/>
          <a:lstStyle/>
          <a:p>
            <a:r>
              <a:rPr lang="sv-SE" dirty="0"/>
              <a:t>Har åldersbestämning någon egen rättskraft?</a:t>
            </a:r>
          </a:p>
          <a:p>
            <a:r>
              <a:rPr lang="sv-SE" dirty="0"/>
              <a:t>Hur bestäms ålder?</a:t>
            </a:r>
          </a:p>
          <a:p>
            <a:r>
              <a:rPr lang="sv-SE" dirty="0"/>
              <a:t>Vilka rättseffekter får en åldersbestämning?</a:t>
            </a:r>
          </a:p>
          <a:p>
            <a:r>
              <a:rPr lang="sv-SE" dirty="0"/>
              <a:t>Vilka följdeffekter kan en åldersbestämning få?</a:t>
            </a:r>
          </a:p>
        </p:txBody>
      </p:sp>
    </p:spTree>
    <p:extLst>
      <p:ext uri="{BB962C8B-B14F-4D97-AF65-F5344CB8AC3E}">
        <p14:creationId xmlns:p14="http://schemas.microsoft.com/office/powerpoint/2010/main" val="4129781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Asylprocessen</a:t>
            </a:r>
          </a:p>
        </p:txBody>
      </p:sp>
      <p:sp>
        <p:nvSpPr>
          <p:cNvPr id="3" name="Platshållare för innehåll 2"/>
          <p:cNvSpPr>
            <a:spLocks noGrp="1"/>
          </p:cNvSpPr>
          <p:nvPr>
            <p:ph idx="1"/>
          </p:nvPr>
        </p:nvSpPr>
        <p:spPr/>
        <p:txBody>
          <a:bodyPr/>
          <a:lstStyle/>
          <a:p>
            <a:r>
              <a:rPr lang="sv-SE" dirty="0"/>
              <a:t>Migrationsverket beslutande myndighet</a:t>
            </a:r>
          </a:p>
          <a:p>
            <a:r>
              <a:rPr lang="sv-SE" dirty="0"/>
              <a:t>Ålder en del av en persons identitet</a:t>
            </a:r>
          </a:p>
          <a:p>
            <a:r>
              <a:rPr lang="sv-SE" dirty="0"/>
              <a:t>Bevisbördan vilar på den asylsökande med en bevislättnadsregel (</a:t>
            </a:r>
            <a:r>
              <a:rPr lang="sv-SE" dirty="0" err="1"/>
              <a:t>tvivelmålets</a:t>
            </a:r>
            <a:r>
              <a:rPr lang="sv-SE" dirty="0"/>
              <a:t> fördel)</a:t>
            </a:r>
          </a:p>
          <a:p>
            <a:r>
              <a:rPr lang="sv-SE" dirty="0"/>
              <a:t>I inledande skede registreras den ålder sökande uppger</a:t>
            </a:r>
          </a:p>
          <a:p>
            <a:endParaRPr lang="sv-SE" dirty="0"/>
          </a:p>
        </p:txBody>
      </p:sp>
    </p:spTree>
    <p:extLst>
      <p:ext uri="{BB962C8B-B14F-4D97-AF65-F5344CB8AC3E}">
        <p14:creationId xmlns:p14="http://schemas.microsoft.com/office/powerpoint/2010/main" val="1801486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Lagen om mottagande av asylsökande</a:t>
            </a:r>
          </a:p>
        </p:txBody>
      </p:sp>
      <p:sp>
        <p:nvSpPr>
          <p:cNvPr id="3" name="Platshållare för innehåll 2"/>
          <p:cNvSpPr>
            <a:spLocks noGrp="1"/>
          </p:cNvSpPr>
          <p:nvPr>
            <p:ph idx="1"/>
          </p:nvPr>
        </p:nvSpPr>
        <p:spPr/>
        <p:txBody>
          <a:bodyPr/>
          <a:lstStyle/>
          <a:p>
            <a:r>
              <a:rPr lang="sv-SE" dirty="0"/>
              <a:t>Ger inte någon behörighet att göra åldersbedömningar</a:t>
            </a:r>
          </a:p>
          <a:p>
            <a:r>
              <a:rPr lang="sv-SE" dirty="0"/>
              <a:t>Legaldefinition av ensamkommande barn, barn under 18 år som vid ankomsten till Sverige är skilda från båda sina föräldrar eller någon annan vuxen person som får anses ha trätt i föräldrarnas ställe, eller som efter ankomsten står utan sådan ställföreträdare. </a:t>
            </a:r>
          </a:p>
          <a:p>
            <a:r>
              <a:rPr lang="sv-SE" dirty="0"/>
              <a:t>Anvisning av kommun som ska ordna boende, vistas då i kommunen.</a:t>
            </a:r>
          </a:p>
          <a:p>
            <a:r>
              <a:rPr lang="sv-SE" dirty="0"/>
              <a:t>Här blir Migrationsverkets inledande notering av ålder avgörande.</a:t>
            </a:r>
          </a:p>
          <a:p>
            <a:r>
              <a:rPr lang="sv-SE" i="1" dirty="0"/>
              <a:t>Bevisläget, det samma som i migrationslagstiftningen? – </a:t>
            </a:r>
            <a:r>
              <a:rPr lang="sv-SE" i="1" dirty="0" err="1"/>
              <a:t>Tvivelmålets</a:t>
            </a:r>
            <a:r>
              <a:rPr lang="sv-SE" i="1" dirty="0"/>
              <a:t> fördel?</a:t>
            </a:r>
          </a:p>
        </p:txBody>
      </p:sp>
    </p:spTree>
    <p:extLst>
      <p:ext uri="{BB962C8B-B14F-4D97-AF65-F5344CB8AC3E}">
        <p14:creationId xmlns:p14="http://schemas.microsoft.com/office/powerpoint/2010/main" val="4269710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Lagen om god man för ensamkommande barn</a:t>
            </a:r>
          </a:p>
        </p:txBody>
      </p:sp>
      <p:sp>
        <p:nvSpPr>
          <p:cNvPr id="3" name="Platshållare för innehåll 2"/>
          <p:cNvSpPr>
            <a:spLocks noGrp="1"/>
          </p:cNvSpPr>
          <p:nvPr>
            <p:ph idx="1"/>
          </p:nvPr>
        </p:nvSpPr>
        <p:spPr/>
        <p:txBody>
          <a:bodyPr>
            <a:normAutofit fontScale="92500" lnSpcReduction="10000"/>
          </a:bodyPr>
          <a:lstStyle/>
          <a:p>
            <a:r>
              <a:rPr lang="sv-SE" dirty="0"/>
              <a:t>God man ska förordnas för den som är under 18 år och som är utländsk medborgare eller statslös om barnet vid ankomsten till Sverige är skilt från båda sina föräldrar eller från någon annan vuxen person som får anses ha trätt i föräldrarnas ställe. Gode mannen ska i vårdnadshavares och förmyndares ställe ansvara för barnets personliga förhållanden och sköta dess angelägenheter.</a:t>
            </a:r>
          </a:p>
          <a:p>
            <a:r>
              <a:rPr lang="sv-SE" dirty="0"/>
              <a:t>Inga regler om åldersbedömning men överförmyndaren har att självständigt göra en bedömning av huruvida barnet är underårigt eller inte i prövningen av om god man ska förordnas.</a:t>
            </a:r>
          </a:p>
          <a:p>
            <a:r>
              <a:rPr lang="sv-SE" i="1" dirty="0"/>
              <a:t>Beviskravet, det samma som i FB? På objektiva grunder styrkt att underårig? – </a:t>
            </a:r>
            <a:r>
              <a:rPr lang="sv-SE" i="1" dirty="0" err="1"/>
              <a:t>Tvivelmålets</a:t>
            </a:r>
            <a:r>
              <a:rPr lang="sv-SE" i="1" dirty="0"/>
              <a:t> fördel?</a:t>
            </a:r>
          </a:p>
        </p:txBody>
      </p:sp>
    </p:spTree>
    <p:extLst>
      <p:ext uri="{BB962C8B-B14F-4D97-AF65-F5344CB8AC3E}">
        <p14:creationId xmlns:p14="http://schemas.microsoft.com/office/powerpoint/2010/main" val="2097026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Socialnämnd, skola och vård?</a:t>
            </a:r>
          </a:p>
        </p:txBody>
      </p:sp>
      <p:sp>
        <p:nvSpPr>
          <p:cNvPr id="3" name="Platshållare för innehåll 2"/>
          <p:cNvSpPr>
            <a:spLocks noGrp="1"/>
          </p:cNvSpPr>
          <p:nvPr>
            <p:ph idx="1"/>
          </p:nvPr>
        </p:nvSpPr>
        <p:spPr/>
        <p:txBody>
          <a:bodyPr/>
          <a:lstStyle/>
          <a:p>
            <a:r>
              <a:rPr lang="sv-SE" dirty="0"/>
              <a:t>Varje myndighet eget ansvar beroende på regelverket</a:t>
            </a:r>
          </a:p>
          <a:p>
            <a:r>
              <a:rPr lang="sv-SE" dirty="0"/>
              <a:t>Bevisbördan inte klar</a:t>
            </a:r>
          </a:p>
          <a:p>
            <a:r>
              <a:rPr lang="sv-SE" dirty="0"/>
              <a:t>Utredningsplikten</a:t>
            </a:r>
          </a:p>
          <a:p>
            <a:pPr marL="0" indent="0">
              <a:buNone/>
            </a:pPr>
            <a:endParaRPr lang="sv-SE" dirty="0"/>
          </a:p>
        </p:txBody>
      </p:sp>
    </p:spTree>
    <p:extLst>
      <p:ext uri="{BB962C8B-B14F-4D97-AF65-F5344CB8AC3E}">
        <p14:creationId xmlns:p14="http://schemas.microsoft.com/office/powerpoint/2010/main" val="1563954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Migrationsverkets fortsatta process</a:t>
            </a:r>
          </a:p>
        </p:txBody>
      </p:sp>
      <p:sp>
        <p:nvSpPr>
          <p:cNvPr id="3" name="Platshållare för innehåll 2"/>
          <p:cNvSpPr>
            <a:spLocks noGrp="1"/>
          </p:cNvSpPr>
          <p:nvPr>
            <p:ph idx="1"/>
          </p:nvPr>
        </p:nvSpPr>
        <p:spPr/>
        <p:txBody>
          <a:bodyPr/>
          <a:lstStyle/>
          <a:p>
            <a:r>
              <a:rPr lang="sv-SE" dirty="0"/>
              <a:t>Första anteckningen utgör utgångspunkt för verkets interna följande handlingsåtgärder. </a:t>
            </a:r>
          </a:p>
          <a:p>
            <a:r>
              <a:rPr lang="sv-SE" dirty="0"/>
              <a:t>Ny åldersbestämning i handläggningsbeslut?</a:t>
            </a:r>
          </a:p>
          <a:p>
            <a:r>
              <a:rPr lang="sv-SE" dirty="0"/>
              <a:t>Åldersbestämning i samband med frågan om uppehållstillstånd.</a:t>
            </a:r>
          </a:p>
        </p:txBody>
      </p:sp>
    </p:spTree>
    <p:extLst>
      <p:ext uri="{BB962C8B-B14F-4D97-AF65-F5344CB8AC3E}">
        <p14:creationId xmlns:p14="http://schemas.microsoft.com/office/powerpoint/2010/main" val="2967207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Vilken bindande effekt har Migrationsverkets åldersbestämning?</a:t>
            </a:r>
          </a:p>
        </p:txBody>
      </p:sp>
      <p:sp>
        <p:nvSpPr>
          <p:cNvPr id="3" name="Platshållare för innehåll 2"/>
          <p:cNvSpPr>
            <a:spLocks noGrp="1"/>
          </p:cNvSpPr>
          <p:nvPr>
            <p:ph idx="1"/>
          </p:nvPr>
        </p:nvSpPr>
        <p:spPr/>
        <p:txBody>
          <a:bodyPr/>
          <a:lstStyle/>
          <a:p>
            <a:r>
              <a:rPr lang="sv-SE" dirty="0"/>
              <a:t>Överförmyndarens möjligheter vid en åldersuppskrivning, vilka åtgärder krävs?</a:t>
            </a:r>
          </a:p>
          <a:p>
            <a:pPr marL="0" indent="0">
              <a:buNone/>
            </a:pPr>
            <a:endParaRPr lang="sv-SE" dirty="0"/>
          </a:p>
        </p:txBody>
      </p:sp>
    </p:spTree>
    <p:extLst>
      <p:ext uri="{BB962C8B-B14F-4D97-AF65-F5344CB8AC3E}">
        <p14:creationId xmlns:p14="http://schemas.microsoft.com/office/powerpoint/2010/main" val="3601802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säger praxis?</a:t>
            </a:r>
          </a:p>
        </p:txBody>
      </p:sp>
      <p:sp>
        <p:nvSpPr>
          <p:cNvPr id="3" name="Platshållare för text 2"/>
          <p:cNvSpPr>
            <a:spLocks noGrp="1"/>
          </p:cNvSpPr>
          <p:nvPr>
            <p:ph type="body" idx="1"/>
          </p:nvPr>
        </p:nvSpPr>
        <p:spPr>
          <a:xfrm>
            <a:off x="629842" y="1268760"/>
            <a:ext cx="3868340" cy="3176516"/>
          </a:xfrm>
        </p:spPr>
        <p:txBody>
          <a:bodyPr>
            <a:normAutofit lnSpcReduction="10000"/>
          </a:bodyPr>
          <a:lstStyle/>
          <a:p>
            <a:r>
              <a:rPr lang="sv-SE" sz="2000" dirty="0"/>
              <a:t>Andra myndigheter är bundna av Migrationsverkets bedömning avseende </a:t>
            </a:r>
          </a:p>
          <a:p>
            <a:endParaRPr lang="sv-SE" sz="2000" dirty="0"/>
          </a:p>
          <a:p>
            <a:pPr marL="342900" indent="-342900">
              <a:buFontTx/>
              <a:buChar char="-"/>
            </a:pPr>
            <a:r>
              <a:rPr lang="sv-SE" sz="2000" dirty="0"/>
              <a:t>den inledande bedömningen i åldersfrågan </a:t>
            </a:r>
          </a:p>
          <a:p>
            <a:endParaRPr lang="sv-SE" sz="2000" dirty="0"/>
          </a:p>
          <a:p>
            <a:pPr marL="342900" indent="-342900">
              <a:buFontTx/>
              <a:buChar char="-"/>
            </a:pPr>
            <a:r>
              <a:rPr lang="sv-SE" sz="2000" dirty="0"/>
              <a:t>åldersuppskrivning under handläggningens gång</a:t>
            </a:r>
          </a:p>
        </p:txBody>
      </p:sp>
      <p:sp>
        <p:nvSpPr>
          <p:cNvPr id="4" name="Platshållare för innehåll 3"/>
          <p:cNvSpPr>
            <a:spLocks noGrp="1"/>
          </p:cNvSpPr>
          <p:nvPr>
            <p:ph sz="half" idx="2"/>
          </p:nvPr>
        </p:nvSpPr>
        <p:spPr>
          <a:xfrm>
            <a:off x="629842" y="4564546"/>
            <a:ext cx="3868340" cy="934951"/>
          </a:xfrm>
        </p:spPr>
        <p:txBody>
          <a:bodyPr>
            <a:normAutofit fontScale="77500" lnSpcReduction="20000"/>
          </a:bodyPr>
          <a:lstStyle/>
          <a:p>
            <a:r>
              <a:rPr lang="sv-SE" sz="2200" dirty="0"/>
              <a:t>Avgöranden från Kammarrätten i Jönköping och Göteborg, förvaltningsrätten i Karlstad och tingsrätten i Luleå</a:t>
            </a:r>
          </a:p>
          <a:p>
            <a:endParaRPr lang="sv-SE" dirty="0"/>
          </a:p>
        </p:txBody>
      </p:sp>
      <p:sp>
        <p:nvSpPr>
          <p:cNvPr id="5" name="Platshållare för text 4"/>
          <p:cNvSpPr>
            <a:spLocks noGrp="1"/>
          </p:cNvSpPr>
          <p:nvPr>
            <p:ph type="body" sz="quarter" idx="3"/>
          </p:nvPr>
        </p:nvSpPr>
        <p:spPr>
          <a:xfrm>
            <a:off x="4629150" y="1268760"/>
            <a:ext cx="3887391" cy="3295786"/>
          </a:xfrm>
        </p:spPr>
        <p:txBody>
          <a:bodyPr>
            <a:noAutofit/>
          </a:bodyPr>
          <a:lstStyle/>
          <a:p>
            <a:r>
              <a:rPr lang="sv-SE" sz="2000" dirty="0"/>
              <a:t>Andra myndigheter är bundna av Migrationsverkets bedömning avseende </a:t>
            </a:r>
          </a:p>
          <a:p>
            <a:pPr marL="342900" indent="-342900">
              <a:buFontTx/>
              <a:buChar char="-"/>
            </a:pPr>
            <a:r>
              <a:rPr lang="sv-SE" sz="2000" dirty="0"/>
              <a:t>den inledande bedömningen i åldersfrågan, om det inte är alldeles uppenbart att uppgiften om åldern är felaktig </a:t>
            </a:r>
          </a:p>
          <a:p>
            <a:pPr marL="342900" indent="-342900">
              <a:buFontTx/>
              <a:buChar char="-"/>
            </a:pPr>
            <a:r>
              <a:rPr lang="sv-SE" sz="2000" dirty="0"/>
              <a:t>men </a:t>
            </a:r>
            <a:r>
              <a:rPr lang="sv-SE" sz="2000" u="sng" dirty="0"/>
              <a:t>inte</a:t>
            </a:r>
            <a:r>
              <a:rPr lang="sv-SE" sz="2000" dirty="0"/>
              <a:t> avseende åldersuppskrivning under handläggningens gång </a:t>
            </a:r>
          </a:p>
        </p:txBody>
      </p:sp>
      <p:sp>
        <p:nvSpPr>
          <p:cNvPr id="6" name="Platshållare för innehåll 5"/>
          <p:cNvSpPr>
            <a:spLocks noGrp="1"/>
          </p:cNvSpPr>
          <p:nvPr>
            <p:ph sz="quarter" idx="4"/>
          </p:nvPr>
        </p:nvSpPr>
        <p:spPr>
          <a:xfrm>
            <a:off x="4629150" y="4725144"/>
            <a:ext cx="3887391" cy="1008112"/>
          </a:xfrm>
        </p:spPr>
        <p:txBody>
          <a:bodyPr/>
          <a:lstStyle/>
          <a:p>
            <a:r>
              <a:rPr lang="sv-SE" sz="2000" dirty="0"/>
              <a:t>Avgöranden från JO och förvaltningsrätten i Göteborg</a:t>
            </a:r>
          </a:p>
        </p:txBody>
      </p:sp>
    </p:spTree>
    <p:extLst>
      <p:ext uri="{BB962C8B-B14F-4D97-AF65-F5344CB8AC3E}">
        <p14:creationId xmlns:p14="http://schemas.microsoft.com/office/powerpoint/2010/main" val="3280481715"/>
      </p:ext>
    </p:extLst>
  </p:cSld>
  <p:clrMapOvr>
    <a:masterClrMapping/>
  </p:clrMapOvr>
</p:sld>
</file>

<file path=ppt/theme/theme1.xml><?xml version="1.0" encoding="utf-8"?>
<a:theme xmlns:a="http://schemas.openxmlformats.org/drawingml/2006/main" name="lst-s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h_s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h_sv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h_sv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h_sv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h_sv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h_sv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h_sv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h_sv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lst-sv</Template>
  <TotalTime>128</TotalTime>
  <Words>843</Words>
  <Application>Microsoft Office PowerPoint</Application>
  <PresentationFormat>Bildspel på skärmen (4:3)</PresentationFormat>
  <Paragraphs>60</Paragraphs>
  <Slides>13</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13</vt:i4>
      </vt:variant>
    </vt:vector>
  </HeadingPairs>
  <TitlesOfParts>
    <vt:vector size="17" baseType="lpstr">
      <vt:lpstr>Arial</vt:lpstr>
      <vt:lpstr>Calibri</vt:lpstr>
      <vt:lpstr>Times New Roman</vt:lpstr>
      <vt:lpstr>lst-sv</vt:lpstr>
      <vt:lpstr>Frågor om bedömning av ålder – ensamkommande barn</vt:lpstr>
      <vt:lpstr>Problemställningar</vt:lpstr>
      <vt:lpstr>Asylprocessen</vt:lpstr>
      <vt:lpstr>Lagen om mottagande av asylsökande</vt:lpstr>
      <vt:lpstr>Lagen om god man för ensamkommande barn</vt:lpstr>
      <vt:lpstr>Socialnämnd, skola och vård?</vt:lpstr>
      <vt:lpstr>Migrationsverkets fortsatta process</vt:lpstr>
      <vt:lpstr>Vilken bindande effekt har Migrationsverkets åldersbestämning?</vt:lpstr>
      <vt:lpstr>Vad säger praxis?</vt:lpstr>
      <vt:lpstr>Vad säger praxis?</vt:lpstr>
      <vt:lpstr>Vad säger praxis?</vt:lpstr>
      <vt:lpstr>Vad säger praxis?</vt:lpstr>
      <vt:lpstr>Vad säger praxis?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Frågor om bedömning av ålder – ensamkommande barn</dc:title>
  <dc:creator>Blomberg Anna</dc:creator>
  <cp:lastModifiedBy>Arvid Siegwan</cp:lastModifiedBy>
  <cp:revision>10</cp:revision>
  <dcterms:created xsi:type="dcterms:W3CDTF">2016-12-11T11:32:49Z</dcterms:created>
  <dcterms:modified xsi:type="dcterms:W3CDTF">2016-12-22T14:27:55Z</dcterms:modified>
</cp:coreProperties>
</file>